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69175a3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69175a3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269175a3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269175a3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269175a3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269175a3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269175a33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269175a33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269175a3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269175a3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269175a3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269175a3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269175a33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269175a33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269175a3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269175a3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269175a33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269175a33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69175a3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269175a3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4269175a3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4269175a3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269175a33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269175a3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269175a33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269175a3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69175a33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269175a33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2bfc409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2bfc409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69175a33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269175a33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269175a33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269175a33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269175a33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269175a33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269175a33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269175a33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69175a33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269175a33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269175a33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269175a33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69175a3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69175a3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69175a3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269175a3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269175a33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269175a3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269175a3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269175a3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269175a3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269175a3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269175a33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4269175a33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269175a33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269175a33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269175a33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269175a33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269175a33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269175a33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269175a33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269175a33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269175a33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269175a33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269175a3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269175a3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269175a3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269175a3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269175a3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269175a3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269175a33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269175a3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269175a33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269175a33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552836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552836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dronemap.org/datasets" TargetMode="External"/><Relationship Id="rId4" Type="http://schemas.openxmlformats.org/officeDocument/2006/relationships/hyperlink" Target="https://docs.opendronemap.org" TargetMode="External"/><Relationship Id="rId5" Type="http://schemas.openxmlformats.org/officeDocument/2006/relationships/hyperlink" Target="https://opendronemap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OpenDroneMap/ODM/releases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anksandtemples.or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pc.io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OpenDroneMap/Obj2Tiles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OpenDroneMap/RSCalibration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opendronemap/get-involve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opendronemap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Images to Maps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Technological Advancements with OpenDroneMap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449" y="253225"/>
            <a:ext cx="1147100" cy="11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Get Started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Get a drone (any drone), c</a:t>
            </a:r>
            <a:r>
              <a:rPr lang="en" sz="2200"/>
              <a:t>apture some images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Or use some test data: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opendronemap.org/datasets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Download the software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Follow the instructions on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docs.opendronemap.org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Or help fund the development by purchasing an installer (49€, one time) from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opendronemap.org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Select the images, go get an espresso (we're in Italy after all...)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3" y="1143200"/>
            <a:ext cx="85862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5" y="1156650"/>
            <a:ext cx="87349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152400" y="8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69" y="654175"/>
            <a:ext cx="7497467" cy="44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52400" y="8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6575"/>
            <a:ext cx="8839200" cy="387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152400" y="8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6575"/>
            <a:ext cx="4126245" cy="41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845" y="806575"/>
            <a:ext cx="4126245" cy="4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2400" y="8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Started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6575"/>
            <a:ext cx="4126245" cy="41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445" y="806575"/>
            <a:ext cx="4255754" cy="4136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(in a nutshell)</a:t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454925" y="2615700"/>
            <a:ext cx="863400" cy="631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1900200" y="2615700"/>
            <a:ext cx="1452600" cy="631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Poses </a:t>
            </a:r>
            <a:endParaRPr/>
          </a:p>
        </p:txBody>
      </p:sp>
      <p:cxnSp>
        <p:nvCxnSpPr>
          <p:cNvPr id="170" name="Google Shape;170;p29"/>
          <p:cNvCxnSpPr>
            <a:stCxn id="168" idx="3"/>
            <a:endCxn id="169" idx="1"/>
          </p:cNvCxnSpPr>
          <p:nvPr/>
        </p:nvCxnSpPr>
        <p:spPr>
          <a:xfrm>
            <a:off x="1318325" y="2931300"/>
            <a:ext cx="58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9"/>
          <p:cNvSpPr txBox="1"/>
          <p:nvPr/>
        </p:nvSpPr>
        <p:spPr>
          <a:xfrm>
            <a:off x="1327775" y="2531100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SFM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4001875" y="2615700"/>
            <a:ext cx="1180800" cy="631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</a:t>
            </a:r>
            <a:endParaRPr/>
          </a:p>
        </p:txBody>
      </p:sp>
      <p:cxnSp>
        <p:nvCxnSpPr>
          <p:cNvPr id="173" name="Google Shape;173;p29"/>
          <p:cNvCxnSpPr>
            <a:stCxn id="169" idx="3"/>
            <a:endCxn id="172" idx="1"/>
          </p:cNvCxnSpPr>
          <p:nvPr/>
        </p:nvCxnSpPr>
        <p:spPr>
          <a:xfrm>
            <a:off x="3352800" y="2931300"/>
            <a:ext cx="64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/>
        </p:nvSpPr>
        <p:spPr>
          <a:xfrm>
            <a:off x="3386338" y="2539500"/>
            <a:ext cx="5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MVS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5792675" y="2615700"/>
            <a:ext cx="1631100" cy="631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+ Texturing</a:t>
            </a:r>
            <a:endParaRPr/>
          </a:p>
        </p:txBody>
      </p:sp>
      <p:cxnSp>
        <p:nvCxnSpPr>
          <p:cNvPr id="176" name="Google Shape;176;p29"/>
          <p:cNvCxnSpPr>
            <a:stCxn id="172" idx="3"/>
            <a:endCxn id="175" idx="1"/>
          </p:cNvCxnSpPr>
          <p:nvPr/>
        </p:nvCxnSpPr>
        <p:spPr>
          <a:xfrm>
            <a:off x="5182675" y="2931300"/>
            <a:ext cx="60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/>
          <p:nvPr/>
        </p:nvSpPr>
        <p:spPr>
          <a:xfrm>
            <a:off x="7968900" y="2615700"/>
            <a:ext cx="863400" cy="631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cxnSp>
        <p:nvCxnSpPr>
          <p:cNvPr id="178" name="Google Shape;178;p29"/>
          <p:cNvCxnSpPr>
            <a:stCxn id="175" idx="3"/>
            <a:endCxn id="177" idx="1"/>
          </p:cNvCxnSpPr>
          <p:nvPr/>
        </p:nvCxnSpPr>
        <p:spPr>
          <a:xfrm>
            <a:off x="7423775" y="2931300"/>
            <a:ext cx="545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75" y="3682222"/>
            <a:ext cx="2272450" cy="128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897" y="671969"/>
            <a:ext cx="2431200" cy="16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925" y="3482700"/>
            <a:ext cx="2431200" cy="161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82" name="Google Shape;182;p29"/>
          <p:cNvCxnSpPr>
            <a:stCxn id="183" idx="2"/>
            <a:endCxn id="168" idx="0"/>
          </p:cNvCxnSpPr>
          <p:nvPr/>
        </p:nvCxnSpPr>
        <p:spPr>
          <a:xfrm flipH="1" rot="-5400000">
            <a:off x="756875" y="2485950"/>
            <a:ext cx="258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9"/>
          <p:cNvCxnSpPr>
            <a:stCxn id="169" idx="2"/>
            <a:endCxn id="179" idx="0"/>
          </p:cNvCxnSpPr>
          <p:nvPr/>
        </p:nvCxnSpPr>
        <p:spPr>
          <a:xfrm flipH="1" rot="-5400000">
            <a:off x="2409150" y="3464250"/>
            <a:ext cx="4353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9"/>
          <p:cNvCxnSpPr>
            <a:stCxn id="172" idx="0"/>
            <a:endCxn id="180" idx="2"/>
          </p:cNvCxnSpPr>
          <p:nvPr/>
        </p:nvCxnSpPr>
        <p:spPr>
          <a:xfrm flipH="1" rot="5400000">
            <a:off x="4447375" y="2470800"/>
            <a:ext cx="282900" cy="6900"/>
          </a:xfrm>
          <a:prstGeom prst="bentConnector3">
            <a:avLst>
              <a:gd fmla="val 10596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9"/>
          <p:cNvCxnSpPr>
            <a:stCxn id="175" idx="2"/>
            <a:endCxn id="181" idx="0"/>
          </p:cNvCxnSpPr>
          <p:nvPr/>
        </p:nvCxnSpPr>
        <p:spPr>
          <a:xfrm flipH="1" rot="-5400000">
            <a:off x="6509975" y="3345150"/>
            <a:ext cx="235800" cy="39300"/>
          </a:xfrm>
          <a:prstGeom prst="bentConnector3">
            <a:avLst>
              <a:gd fmla="val 10767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6247" y="665288"/>
            <a:ext cx="2552700" cy="167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88" name="Google Shape;188;p29"/>
          <p:cNvCxnSpPr/>
          <p:nvPr/>
        </p:nvCxnSpPr>
        <p:spPr>
          <a:xfrm flipH="1" rot="5400000">
            <a:off x="8224500" y="2439600"/>
            <a:ext cx="340200" cy="12000"/>
          </a:xfrm>
          <a:prstGeom prst="bentConnector3">
            <a:avLst>
              <a:gd fmla="val 9207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829" y="681306"/>
            <a:ext cx="1452600" cy="168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101450" y="1265675"/>
            <a:ext cx="46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ODM Windows Native Support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Binary releases from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github.com/OpenDroneMap/ODM/releases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 longer requires docker</a:t>
            </a:r>
            <a:endParaRPr sz="22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950" y="901625"/>
            <a:ext cx="4049049" cy="31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55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GPU Acceleration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Massive speed up in point cloud generation (10x)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NVIDIA only (for now..)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Enabled by default on Windows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</a:t>
            </a:r>
            <a:r>
              <a:rPr b="1" lang="en" sz="2200"/>
              <a:t>opendronemap/odm:gpu</a:t>
            </a:r>
            <a:r>
              <a:rPr lang="en" sz="2200"/>
              <a:t> docker image</a:t>
            </a:r>
            <a:endParaRPr sz="2200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50" y="1017725"/>
            <a:ext cx="2799750" cy="27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47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Planar Reconstructions (AG fields)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Requirements: flat terrain, fixed altitude, nadir camera shots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Massive speed-ups (~7x)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 via </a:t>
            </a:r>
            <a:r>
              <a:rPr b="1" lang="en" sz="2200"/>
              <a:t>--sfm-algorithm planar</a:t>
            </a:r>
            <a:endParaRPr b="1" sz="220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175" y="794725"/>
            <a:ext cx="3688500" cy="358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Denser, More Accurate Point Clouds (credit to OpenMVS)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Best verifiable benchmark score on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tanksandtemples.org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Geometric refinement (enable via </a:t>
            </a:r>
            <a:r>
              <a:rPr b="1" lang="en" sz="2200"/>
              <a:t>--pc-geometric</a:t>
            </a:r>
            <a:r>
              <a:rPr lang="en" sz="2200"/>
              <a:t>)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5" y="0"/>
            <a:ext cx="76956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152475"/>
            <a:ext cx="82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Multispectral Support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State-of-the-art automatic band alignment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Camera support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Sentera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MicaSense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DJI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Mixed </a:t>
            </a:r>
            <a:r>
              <a:rPr lang="en" sz="2200"/>
              <a:t>8bit </a:t>
            </a:r>
            <a:r>
              <a:rPr lang="en" sz="2200"/>
              <a:t>RGB + 16bit TIFFs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Automatic radiometric calibration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 via </a:t>
            </a:r>
            <a:r>
              <a:rPr b="1" lang="en" sz="2200"/>
              <a:t>--radiometric-calibration</a:t>
            </a:r>
            <a:endParaRPr b="1"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Thermal</a:t>
            </a:r>
            <a:r>
              <a:rPr lang="en" sz="2200"/>
              <a:t> Support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Working in ODM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Experimental WebODM support via "Plant Health"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83100" y="1152475"/>
            <a:ext cx="465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Cloud-Optimized Point Clouds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copc.io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 via </a:t>
            </a:r>
            <a:r>
              <a:rPr b="1" lang="en" sz="2200"/>
              <a:t>--pc-copc</a:t>
            </a:r>
            <a:endParaRPr b="1" sz="2200"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9239" l="0" r="0" t="0"/>
          <a:stretch/>
        </p:blipFill>
        <p:spPr>
          <a:xfrm>
            <a:off x="3976725" y="2011950"/>
            <a:ext cx="5111400" cy="31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OGC 3D Tiles Generation (Cesium)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Hierarchical</a:t>
            </a:r>
            <a:r>
              <a:rPr lang="en" sz="2200"/>
              <a:t> Level of Detail (HLOD) 3D Meshes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github.com/OpenDroneMap/Obj2Tiles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Point Clouds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 via </a:t>
            </a:r>
            <a:r>
              <a:rPr b="1" lang="en" sz="2200"/>
              <a:t>--3d-tiles</a:t>
            </a:r>
            <a:endParaRPr b="1" sz="2200"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901" y="2495554"/>
            <a:ext cx="4572000" cy="257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ARM64 Support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Apple M1/M2 (via docker)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ARM servers</a:t>
            </a:r>
            <a:endParaRPr sz="2200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51" y="307325"/>
            <a:ext cx="3635100" cy="433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0" name="Google Shape;260;p40"/>
          <p:cNvSpPr txBox="1"/>
          <p:nvPr/>
        </p:nvSpPr>
        <p:spPr>
          <a:xfrm>
            <a:off x="5448300" y="4658275"/>
            <a:ext cx="25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Credit: Wikipedia @Henriok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258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Smart Filtering Techniques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AI-based Automated Sky Removal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Enable via </a:t>
            </a:r>
            <a:r>
              <a:rPr b="1" lang="en" sz="2200"/>
              <a:t>--sky-removal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Automated cropping based on shots boundaries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Enable via </a:t>
            </a:r>
            <a:r>
              <a:rPr b="1" lang="en" sz="2200"/>
              <a:t>--auto-boundary</a:t>
            </a:r>
            <a:endParaRPr b="1" sz="2200"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950" y="417000"/>
            <a:ext cx="6116851" cy="207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750"/>
            <a:ext cx="5067000" cy="1164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15975"/>
            <a:ext cx="5067000" cy="1158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968" y="2327850"/>
            <a:ext cx="6019500" cy="1407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Rolling Shutter Correction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Implementation of "</a:t>
            </a:r>
            <a:r>
              <a:rPr i="1" lang="en" sz="2200"/>
              <a:t>A two-step approach for the correction of rolling shutter distortion in UAV photogrammetry</a:t>
            </a:r>
            <a:r>
              <a:rPr lang="en" sz="2200"/>
              <a:t>" by Y. Zhou et al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Rolling shutter readout database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Enable via </a:t>
            </a:r>
            <a:r>
              <a:rPr b="1" lang="en" sz="2200"/>
              <a:t>--rolling-shutter</a:t>
            </a:r>
            <a:endParaRPr b="1"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Readout time not in database?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github.com/OpenDroneMap/RSCalibration</a:t>
            </a:r>
            <a:endParaRPr sz="2200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750" y="2794575"/>
            <a:ext cx="2219700" cy="20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32700" cy="38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617" y="1170125"/>
            <a:ext cx="4454100" cy="250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Global Effort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11700" y="1076275"/>
            <a:ext cx="85206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OpenSfM (Mapillary): Pau Gargallo, Yann Noutary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OpenMVS (3DNovator): Dan Cernea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PDAL (Hobu): Howard Butler, </a:t>
            </a:r>
            <a:r>
              <a:rPr lang="en" sz="2235"/>
              <a:t>Andrew Bell, </a:t>
            </a:r>
            <a:r>
              <a:rPr lang="en" sz="2235"/>
              <a:t>Connor Manning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Potree: Markus Schütz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Leaflet: Volodymyr Agafonkin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rio-tiler (Development Seed): Vincent Sarago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PoissonRecon (Johns Hopkins University): Michael Kazhdan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GDAL (OSGEO): Even Rouault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MVS Texturing (nFrames GmbH): Nils Moehrle</a:t>
            </a: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Countless others</a:t>
            </a:r>
            <a:br>
              <a:rPr lang="en" sz="2235"/>
            </a:br>
            <a:endParaRPr sz="2235"/>
          </a:p>
          <a:p>
            <a:pPr indent="-3705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35"/>
              <a:buChar char="●"/>
            </a:pPr>
            <a:r>
              <a:rPr lang="en" sz="2235"/>
              <a:t>You! </a:t>
            </a:r>
            <a:r>
              <a:rPr lang="en" sz="2235" u="sng">
                <a:solidFill>
                  <a:schemeClr val="hlink"/>
                </a:solidFill>
                <a:hlinkClick r:id="rId3"/>
              </a:rPr>
              <a:t>opendronemap.org/get-involved</a:t>
            </a:r>
            <a:endParaRPr sz="223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2235"/>
          </a:p>
        </p:txBody>
      </p:sp>
      <p:sp>
        <p:nvSpPr>
          <p:cNvPr id="288" name="Google Shape;288;p44"/>
          <p:cNvSpPr txBox="1"/>
          <p:nvPr/>
        </p:nvSpPr>
        <p:spPr>
          <a:xfrm>
            <a:off x="6713700" y="302675"/>
            <a:ext cx="2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Not a complete list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6067600" y="484214"/>
            <a:ext cx="663150" cy="366200"/>
          </a:xfrm>
          <a:custGeom>
            <a:rect b="b" l="l" r="r" t="t"/>
            <a:pathLst>
              <a:path extrusionOk="0" h="14648" w="26526">
                <a:moveTo>
                  <a:pt x="26526" y="1061"/>
                </a:moveTo>
                <a:cubicBezTo>
                  <a:pt x="23291" y="1061"/>
                  <a:pt x="11538" y="-1203"/>
                  <a:pt x="7117" y="1061"/>
                </a:cubicBezTo>
                <a:cubicBezTo>
                  <a:pt x="2696" y="3326"/>
                  <a:pt x="1186" y="12384"/>
                  <a:pt x="0" y="146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79025" y="1179400"/>
            <a:ext cx="8520600" cy="3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People before code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 accept a code contribution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96" name="Google Shape;296;p45"/>
          <p:cNvSpPr/>
          <p:nvPr/>
        </p:nvSpPr>
        <p:spPr>
          <a:xfrm>
            <a:off x="1170550" y="2464025"/>
            <a:ext cx="2639100" cy="83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it break?</a:t>
            </a:r>
            <a:endParaRPr sz="2200"/>
          </a:p>
        </p:txBody>
      </p:sp>
      <p:sp>
        <p:nvSpPr>
          <p:cNvPr id="297" name="Google Shape;297;p45"/>
          <p:cNvSpPr/>
          <p:nvPr/>
        </p:nvSpPr>
        <p:spPr>
          <a:xfrm>
            <a:off x="5523925" y="2464025"/>
            <a:ext cx="2459700" cy="83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Provide friendly help</a:t>
            </a:r>
            <a:endParaRPr sz="2200"/>
          </a:p>
        </p:txBody>
      </p:sp>
      <p:cxnSp>
        <p:nvCxnSpPr>
          <p:cNvPr id="298" name="Google Shape;298;p45"/>
          <p:cNvCxnSpPr>
            <a:stCxn id="296" idx="3"/>
            <a:endCxn id="297" idx="1"/>
          </p:cNvCxnSpPr>
          <p:nvPr/>
        </p:nvCxnSpPr>
        <p:spPr>
          <a:xfrm>
            <a:off x="3809650" y="2881475"/>
            <a:ext cx="171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5"/>
          <p:cNvSpPr txBox="1"/>
          <p:nvPr/>
        </p:nvSpPr>
        <p:spPr>
          <a:xfrm>
            <a:off x="4191200" y="2387825"/>
            <a:ext cx="91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2633575" y="3442650"/>
            <a:ext cx="91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1170550" y="4084075"/>
            <a:ext cx="2639100" cy="83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Accept it</a:t>
            </a:r>
            <a:endParaRPr sz="2200"/>
          </a:p>
        </p:txBody>
      </p:sp>
      <p:cxnSp>
        <p:nvCxnSpPr>
          <p:cNvPr id="302" name="Google Shape;302;p45"/>
          <p:cNvCxnSpPr>
            <a:endCxn id="301" idx="0"/>
          </p:cNvCxnSpPr>
          <p:nvPr/>
        </p:nvCxnSpPr>
        <p:spPr>
          <a:xfrm>
            <a:off x="2490100" y="3325675"/>
            <a:ext cx="0" cy="75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5"/>
          <p:cNvSpPr/>
          <p:nvPr/>
        </p:nvSpPr>
        <p:spPr>
          <a:xfrm>
            <a:off x="5523925" y="4016025"/>
            <a:ext cx="2459700" cy="83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 but! Accept it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(You can always make changes later)</a:t>
            </a:r>
            <a:endParaRPr sz="1000"/>
          </a:p>
        </p:txBody>
      </p:sp>
      <p:sp>
        <p:nvSpPr>
          <p:cNvPr id="304" name="Google Shape;304;p45"/>
          <p:cNvSpPr txBox="1"/>
          <p:nvPr/>
        </p:nvSpPr>
        <p:spPr>
          <a:xfrm>
            <a:off x="4207900" y="4187175"/>
            <a:ext cx="91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But... !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30550" y="1292600"/>
            <a:ext cx="8240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Merge pull requests </a:t>
            </a: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quickly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people to open pull requests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Don't: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Ask for changes (unless broken or out of scope)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Takes effort, but worth it.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Final Surprise...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Years in the making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Announcing...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2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OpenDroneMap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org)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46140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>
            <a:off x="1955400" y="3362425"/>
            <a:ext cx="5233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Incorporated in Ohio, United States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August 11th 2022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Stay tuned...</a:t>
            </a:r>
            <a:endParaRPr sz="2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6005200" y="2705700"/>
            <a:ext cx="2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*Not an official/final logo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</a:t>
            </a:r>
            <a:r>
              <a:rPr lang="en" sz="2200"/>
              <a:t>n ecosystem of tools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Actively developed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Well supported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Well documented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Comparable or better than proprietary alternatives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friendly community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Available on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opendronemap.org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725"/>
            <a:ext cx="8839202" cy="33404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276925" y="4549400"/>
            <a:ext cx="54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Mji Mkongwe, Stone Town, Zanzibar, Tanzania. Federico Debetto, KMedia SAS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285600" y="4139200"/>
            <a:ext cx="414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70 hectares grazing project with Longhorn cattle and Konik horses for nature conservation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| credits: @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sven_s8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5" y="1474925"/>
            <a:ext cx="4320300" cy="255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135125" y="4215400"/>
            <a:ext cx="39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Digital Surface Model | credits: @TomaszNycz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5854" l="0" r="0" t="5845"/>
          <a:stretch/>
        </p:blipFill>
        <p:spPr>
          <a:xfrm>
            <a:off x="4800600" y="1508525"/>
            <a:ext cx="4147200" cy="255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4857600" y="4175006"/>
            <a:ext cx="41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Normalized difference vegetation index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| credits: @aeret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10386"/>
          <a:stretch/>
        </p:blipFill>
        <p:spPr>
          <a:xfrm>
            <a:off x="5030675" y="1472813"/>
            <a:ext cx="3512100" cy="25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46225" y="4179275"/>
            <a:ext cx="39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Structural measurements | credits: @TomaszNycz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38800"/>
            <a:ext cx="4366500" cy="25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0" y="1170125"/>
            <a:ext cx="3864600" cy="353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47750" y="4707125"/>
            <a:ext cx="39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1,4 billion COPC opened in QGIS | credits: @hbecerra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181525" y="4707125"/>
            <a:ext cx="390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3D printed house | credits: @smathermather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120" y="1246325"/>
            <a:ext cx="3250500" cy="338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OpenDroneMap?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2758250" y="4698125"/>
            <a:ext cx="362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Brighton Beach 3D model + some Blender cleanup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00" y="1237450"/>
            <a:ext cx="5625900" cy="337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